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0080625" cy="7559675"/>
  <p:notesSz cx="7559675" cy="10691813"/>
  <p:defaultTextStyle>
    <a:defPPr>
      <a:defRPr lang="en-GB"/>
    </a:defPPr>
    <a:lvl1pPr algn="l" defTabSz="719138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45000"/>
      <a:buFont typeface="Wingdings" charset="2"/>
      <a:defRPr sz="2400" kern="1200">
        <a:solidFill>
          <a:schemeClr val="bg1"/>
        </a:solidFill>
        <a:latin typeface="Arial" charset="0"/>
        <a:ea typeface="+mn-ea"/>
        <a:cs typeface="+mn-cs"/>
      </a:defRPr>
    </a:lvl1pPr>
    <a:lvl2pPr marL="431800" indent="-215900" algn="l" defTabSz="719138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45000"/>
      <a:buFont typeface="Wingdings" charset="2"/>
      <a:defRPr sz="2400" kern="1200">
        <a:solidFill>
          <a:schemeClr val="bg1"/>
        </a:solidFill>
        <a:latin typeface="Arial" charset="0"/>
        <a:ea typeface="+mn-ea"/>
        <a:cs typeface="+mn-cs"/>
      </a:defRPr>
    </a:lvl2pPr>
    <a:lvl3pPr marL="647700" indent="-215900" algn="l" defTabSz="719138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45000"/>
      <a:buFont typeface="Wingdings" charset="2"/>
      <a:defRPr sz="2400" kern="1200">
        <a:solidFill>
          <a:schemeClr val="bg1"/>
        </a:solidFill>
        <a:latin typeface="Arial" charset="0"/>
        <a:ea typeface="+mn-ea"/>
        <a:cs typeface="+mn-cs"/>
      </a:defRPr>
    </a:lvl3pPr>
    <a:lvl4pPr marL="863600" indent="-215900" algn="l" defTabSz="719138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45000"/>
      <a:buFont typeface="Wingdings" charset="2"/>
      <a:defRPr sz="2400" kern="1200">
        <a:solidFill>
          <a:schemeClr val="bg1"/>
        </a:solidFill>
        <a:latin typeface="Arial" charset="0"/>
        <a:ea typeface="+mn-ea"/>
        <a:cs typeface="+mn-cs"/>
      </a:defRPr>
    </a:lvl4pPr>
    <a:lvl5pPr marL="1079500" indent="-215900" algn="l" defTabSz="719138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45000"/>
      <a:buFont typeface="Wingdings" charset="2"/>
      <a:defRPr sz="2400"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3" d="100"/>
          <a:sy n="63" d="100"/>
        </p:scale>
        <p:origin x="-528" y="18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2362" cy="3698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4462" cy="41068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241077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19138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719138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719138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719138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719138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69988" y="5086350"/>
            <a:ext cx="5226050" cy="41084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69988" y="5086350"/>
            <a:ext cx="5226050" cy="41084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69988" y="5086350"/>
            <a:ext cx="5226050" cy="41084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69988" y="5086350"/>
            <a:ext cx="5226050" cy="41084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69988" y="5086350"/>
            <a:ext cx="5226050" cy="41084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69988" y="5086350"/>
            <a:ext cx="5226050" cy="41084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69988" y="5086350"/>
            <a:ext cx="5226050" cy="41084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69988" y="5086350"/>
            <a:ext cx="5226050" cy="41084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69988" y="5086350"/>
            <a:ext cx="5226050" cy="41084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69988" y="5086350"/>
            <a:ext cx="5226050" cy="41084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9963" y="282575"/>
            <a:ext cx="2192337" cy="6616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1363" y="282575"/>
            <a:ext cx="6426200" cy="6616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1363" y="282575"/>
            <a:ext cx="8607425" cy="12620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1363" y="1963738"/>
            <a:ext cx="4308475" cy="4935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2238" y="1963738"/>
            <a:ext cx="4310062" cy="4935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41363" y="282575"/>
            <a:ext cx="8607425" cy="12620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1363" y="1963738"/>
            <a:ext cx="8770937" cy="4935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AutoShape 3"/>
          <p:cNvSpPr>
            <a:spLocks noChangeArrowheads="1"/>
          </p:cNvSpPr>
          <p:nvPr/>
        </p:nvSpPr>
        <p:spPr bwMode="auto">
          <a:xfrm>
            <a:off x="723900" y="7077075"/>
            <a:ext cx="9355138" cy="96838"/>
          </a:xfrm>
          <a:prstGeom prst="roundRect">
            <a:avLst>
              <a:gd name="adj" fmla="val 1667"/>
            </a:avLst>
          </a:prstGeom>
          <a:solidFill>
            <a:srgbClr val="FF9966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1987550" y="7289800"/>
            <a:ext cx="8093075" cy="96838"/>
          </a:xfrm>
          <a:prstGeom prst="roundRect">
            <a:avLst>
              <a:gd name="adj" fmla="val 1667"/>
            </a:avLst>
          </a:prstGeom>
          <a:solidFill>
            <a:srgbClr val="FF9966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719138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000" b="1" i="1">
          <a:solidFill>
            <a:srgbClr val="FF9966"/>
          </a:solidFill>
          <a:latin typeface="+mj-lt"/>
          <a:ea typeface="+mj-ea"/>
          <a:cs typeface="+mj-cs"/>
        </a:defRPr>
      </a:lvl1pPr>
      <a:lvl2pPr marL="358775" algn="l" defTabSz="719138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000" b="1" i="1">
          <a:solidFill>
            <a:srgbClr val="FF9966"/>
          </a:solidFill>
          <a:latin typeface="Arial" charset="0"/>
          <a:ea typeface="msmincho" charset="0"/>
          <a:cs typeface="msmincho" charset="0"/>
        </a:defRPr>
      </a:lvl2pPr>
      <a:lvl3pPr marL="719138" algn="l" defTabSz="719138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000" b="1" i="1">
          <a:solidFill>
            <a:srgbClr val="FF9966"/>
          </a:solidFill>
          <a:latin typeface="Arial" charset="0"/>
          <a:ea typeface="msmincho" charset="0"/>
          <a:cs typeface="msmincho" charset="0"/>
        </a:defRPr>
      </a:lvl3pPr>
      <a:lvl4pPr marL="1079500" algn="l" defTabSz="719138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000" b="1" i="1">
          <a:solidFill>
            <a:srgbClr val="FF9966"/>
          </a:solidFill>
          <a:latin typeface="Arial" charset="0"/>
          <a:ea typeface="msmincho" charset="0"/>
          <a:cs typeface="msmincho" charset="0"/>
        </a:defRPr>
      </a:lvl4pPr>
      <a:lvl5pPr marL="1439863" algn="l" defTabSz="719138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000" b="1" i="1">
          <a:solidFill>
            <a:srgbClr val="FF9966"/>
          </a:solidFill>
          <a:latin typeface="Arial" charset="0"/>
          <a:ea typeface="msmincho" charset="0"/>
          <a:cs typeface="msmincho" charset="0"/>
        </a:defRPr>
      </a:lvl5pPr>
      <a:lvl6pPr marL="1897063" algn="l" defTabSz="719138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000" b="1" i="1">
          <a:solidFill>
            <a:srgbClr val="FF9966"/>
          </a:solidFill>
          <a:latin typeface="Arial" charset="0"/>
          <a:ea typeface="msmincho" charset="0"/>
          <a:cs typeface="msmincho" charset="0"/>
        </a:defRPr>
      </a:lvl6pPr>
      <a:lvl7pPr marL="2354263" algn="l" defTabSz="719138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000" b="1" i="1">
          <a:solidFill>
            <a:srgbClr val="FF9966"/>
          </a:solidFill>
          <a:latin typeface="Arial" charset="0"/>
          <a:ea typeface="msmincho" charset="0"/>
          <a:cs typeface="msmincho" charset="0"/>
        </a:defRPr>
      </a:lvl7pPr>
      <a:lvl8pPr marL="2811463" algn="l" defTabSz="719138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000" b="1" i="1">
          <a:solidFill>
            <a:srgbClr val="FF9966"/>
          </a:solidFill>
          <a:latin typeface="Arial" charset="0"/>
          <a:ea typeface="msmincho" charset="0"/>
          <a:cs typeface="msmincho" charset="0"/>
        </a:defRPr>
      </a:lvl8pPr>
      <a:lvl9pPr marL="3268663" algn="l" defTabSz="719138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000" b="1" i="1">
          <a:solidFill>
            <a:srgbClr val="FF9966"/>
          </a:solidFill>
          <a:latin typeface="Arial" charset="0"/>
          <a:ea typeface="msmincho" charset="0"/>
          <a:cs typeface="msmincho" charset="0"/>
        </a:defRPr>
      </a:lvl9pPr>
    </p:titleStyle>
    <p:bodyStyle>
      <a:lvl1pPr marL="431800" indent="-323850" algn="l" defTabSz="719138" rtl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E6E6E6"/>
        </a:buClr>
        <a:buSzPct val="45000"/>
        <a:buFont typeface="Wingdings" charset="2"/>
        <a:buChar char=""/>
        <a:defRPr sz="3200">
          <a:solidFill>
            <a:srgbClr val="E6E6E6"/>
          </a:solidFill>
          <a:latin typeface="+mn-lt"/>
          <a:ea typeface="+mn-ea"/>
          <a:cs typeface="+mn-cs"/>
        </a:defRPr>
      </a:lvl1pPr>
      <a:lvl2pPr marL="863600" indent="-287338" algn="l" defTabSz="719138" rtl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E6E6E6"/>
        </a:buClr>
        <a:buSzPct val="75000"/>
        <a:buFont typeface="Symbol" charset="2"/>
        <a:buChar char=""/>
        <a:defRPr sz="2800">
          <a:solidFill>
            <a:srgbClr val="E6E6E6"/>
          </a:solidFill>
          <a:latin typeface="+mn-lt"/>
          <a:ea typeface="+mn-ea"/>
          <a:cs typeface="+mn-cs"/>
        </a:defRPr>
      </a:lvl2pPr>
      <a:lvl3pPr marL="1295400" indent="-215900" algn="l" defTabSz="719138" rtl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E6E6E6"/>
        </a:buClr>
        <a:buSzPct val="45000"/>
        <a:buFont typeface="Wingdings" charset="2"/>
        <a:buChar char=""/>
        <a:defRPr sz="2400">
          <a:solidFill>
            <a:srgbClr val="E6E6E6"/>
          </a:solidFill>
          <a:latin typeface="+mn-lt"/>
          <a:ea typeface="+mn-ea"/>
          <a:cs typeface="+mn-cs"/>
        </a:defRPr>
      </a:lvl3pPr>
      <a:lvl4pPr marL="1727200" indent="-215900" algn="l" defTabSz="719138" rtl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E6E6E6"/>
        </a:buClr>
        <a:buSzPct val="75000"/>
        <a:buFont typeface="Symbol" charset="2"/>
        <a:buChar char=""/>
        <a:defRPr sz="2000">
          <a:solidFill>
            <a:srgbClr val="E6E6E6"/>
          </a:solidFill>
          <a:latin typeface="+mn-lt"/>
          <a:ea typeface="+mn-ea"/>
          <a:cs typeface="+mn-cs"/>
        </a:defRPr>
      </a:lvl4pPr>
      <a:lvl5pPr marL="2159000" indent="-215900" algn="l" defTabSz="719138" rtl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E6E6E6"/>
        </a:buClr>
        <a:buSzPct val="45000"/>
        <a:buFont typeface="Wingdings" charset="2"/>
        <a:buChar char=""/>
        <a:defRPr sz="2000">
          <a:solidFill>
            <a:srgbClr val="E6E6E6"/>
          </a:solidFill>
          <a:latin typeface="+mn-lt"/>
          <a:ea typeface="+mn-ea"/>
          <a:cs typeface="+mn-cs"/>
        </a:defRPr>
      </a:lvl5pPr>
      <a:lvl6pPr marL="2616200" indent="-215900" algn="l" defTabSz="719138" rtl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E6E6E6"/>
        </a:buClr>
        <a:buSzPct val="45000"/>
        <a:buFont typeface="Wingdings" charset="2"/>
        <a:buChar char=""/>
        <a:defRPr sz="2000">
          <a:solidFill>
            <a:srgbClr val="E6E6E6"/>
          </a:solidFill>
          <a:latin typeface="+mn-lt"/>
          <a:ea typeface="+mn-ea"/>
          <a:cs typeface="+mn-cs"/>
        </a:defRPr>
      </a:lvl6pPr>
      <a:lvl7pPr marL="3073400" indent="-215900" algn="l" defTabSz="719138" rtl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E6E6E6"/>
        </a:buClr>
        <a:buSzPct val="45000"/>
        <a:buFont typeface="Wingdings" charset="2"/>
        <a:buChar char=""/>
        <a:defRPr sz="2000">
          <a:solidFill>
            <a:srgbClr val="E6E6E6"/>
          </a:solidFill>
          <a:latin typeface="+mn-lt"/>
          <a:ea typeface="+mn-ea"/>
          <a:cs typeface="+mn-cs"/>
        </a:defRPr>
      </a:lvl7pPr>
      <a:lvl8pPr marL="3530600" indent="-215900" algn="l" defTabSz="719138" rtl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E6E6E6"/>
        </a:buClr>
        <a:buSzPct val="45000"/>
        <a:buFont typeface="Wingdings" charset="2"/>
        <a:buChar char=""/>
        <a:defRPr sz="2000">
          <a:solidFill>
            <a:srgbClr val="E6E6E6"/>
          </a:solidFill>
          <a:latin typeface="+mn-lt"/>
          <a:ea typeface="+mn-ea"/>
          <a:cs typeface="+mn-cs"/>
        </a:defRPr>
      </a:lvl8pPr>
      <a:lvl9pPr marL="3987800" indent="-215900" algn="l" defTabSz="719138" rtl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E6E6E6"/>
        </a:buClr>
        <a:buSzPct val="45000"/>
        <a:buFont typeface="Wingdings" charset="2"/>
        <a:buChar char=""/>
        <a:defRPr sz="2000">
          <a:solidFill>
            <a:srgbClr val="E6E6E6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-50800"/>
            <a:ext cx="8609012" cy="2725738"/>
          </a:xfrm>
          <a:ln/>
        </p:spPr>
        <p:txBody>
          <a:bodyPr/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sz="4800"/>
              <a:t>Suicide In Snowdonia, </a:t>
            </a:r>
            <a:br>
              <a:rPr lang="en-GB" sz="4800"/>
            </a:br>
            <a:r>
              <a:rPr lang="en-GB" sz="4800"/>
              <a:t>Is it dying out?</a:t>
            </a:r>
            <a:br>
              <a:rPr lang="en-GB" sz="4800"/>
            </a:br>
            <a:r>
              <a:rPr lang="en-GB" sz="4800"/>
              <a:t/>
            </a:r>
            <a:br>
              <a:rPr lang="en-GB" sz="4800"/>
            </a:br>
            <a:endParaRPr lang="en-GB" sz="480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720725" y="1079500"/>
            <a:ext cx="8772525" cy="6321425"/>
          </a:xfrm>
          <a:prstGeom prst="rect">
            <a:avLst/>
          </a:prstGeom>
          <a:noFill/>
          <a:ln/>
        </p:spPr>
        <p:txBody>
          <a:bodyPr lIns="0" tIns="0" rIns="0" bIns="0" anchor="ctr"/>
          <a:lstStyle/>
          <a:p>
            <a:pPr marL="0" indent="0" algn="ctr">
              <a:buClr>
                <a:srgbClr val="000000"/>
              </a:buClr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>
              <a:solidFill>
                <a:srgbClr val="CCCCCC"/>
              </a:solidFill>
            </a:endParaRPr>
          </a:p>
          <a:p>
            <a:pPr marL="0" indent="0" algn="ctr">
              <a:buClr>
                <a:srgbClr val="000000"/>
              </a:buClr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>
              <a:solidFill>
                <a:srgbClr val="CCCCCC"/>
              </a:solidFill>
            </a:endParaRPr>
          </a:p>
          <a:p>
            <a:pPr marL="0" indent="0" algn="ctr">
              <a:buClr>
                <a:srgbClr val="000000"/>
              </a:buClr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>
              <a:solidFill>
                <a:srgbClr val="CCCCCC"/>
              </a:solidFill>
            </a:endParaRPr>
          </a:p>
          <a:p>
            <a:pPr marL="0" indent="0" algn="ctr">
              <a:buClr>
                <a:srgbClr val="000000"/>
              </a:buClr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>
              <a:solidFill>
                <a:srgbClr val="CCCCCC"/>
              </a:solidFill>
            </a:endParaRPr>
          </a:p>
          <a:p>
            <a:pPr marL="0" indent="0" algn="ctr">
              <a:buClr>
                <a:srgbClr val="000000"/>
              </a:buClr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>
              <a:solidFill>
                <a:srgbClr val="CCCCCC"/>
              </a:solidFill>
            </a:endParaRPr>
          </a:p>
          <a:p>
            <a:pPr marL="0" indent="0" algn="ctr">
              <a:buClr>
                <a:srgbClr val="000000"/>
              </a:buClr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>
              <a:solidFill>
                <a:srgbClr val="CCCCCC"/>
              </a:solidFill>
            </a:endParaRPr>
          </a:p>
          <a:p>
            <a:pPr marL="0" indent="0" algn="ctr">
              <a:buClr>
                <a:srgbClr val="000000"/>
              </a:buClr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>
              <a:solidFill>
                <a:srgbClr val="CCCCCC"/>
              </a:solidFill>
            </a:endParaRPr>
          </a:p>
          <a:p>
            <a:pPr marL="0" indent="0" algn="ctr">
              <a:buClr>
                <a:srgbClr val="000000"/>
              </a:buClr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>
              <a:solidFill>
                <a:srgbClr val="CCCCCC"/>
              </a:solidFill>
            </a:endParaRPr>
          </a:p>
          <a:p>
            <a:pPr marL="0" indent="0" algn="ctr">
              <a:buClr>
                <a:srgbClr val="000000"/>
              </a:buClr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>
              <a:solidFill>
                <a:srgbClr val="CCCCCC"/>
              </a:solidFill>
            </a:endParaRPr>
          </a:p>
          <a:p>
            <a:pPr marL="0" indent="0" algn="ctr">
              <a:buClr>
                <a:srgbClr val="000000"/>
              </a:buClr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>
              <a:solidFill>
                <a:srgbClr val="CCCCCC"/>
              </a:solidFill>
            </a:endParaRPr>
          </a:p>
          <a:p>
            <a:pPr marL="0" indent="0" algn="ctr">
              <a:buClr>
                <a:srgbClr val="000000"/>
              </a:buClr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>
              <a:solidFill>
                <a:srgbClr val="CCCCCC"/>
              </a:solidFill>
            </a:endParaRPr>
          </a:p>
          <a:p>
            <a:pPr marL="0" indent="0" algn="ctr">
              <a:buClr>
                <a:srgbClr val="000000"/>
              </a:buClr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>
                <a:solidFill>
                  <a:srgbClr val="CCCCCC"/>
                </a:solidFill>
              </a:rPr>
              <a:t>Cathy Malcolm</a:t>
            </a:r>
          </a:p>
          <a:p>
            <a:pPr marL="0" indent="0" algn="ctr">
              <a:buClr>
                <a:srgbClr val="000000"/>
              </a:buClr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>
                <a:solidFill>
                  <a:srgbClr val="CCCCCC"/>
                </a:solidFill>
              </a:rPr>
              <a:t>(Kindly Presented By Phil Benbow)</a:t>
            </a:r>
            <a:r>
              <a:rPr lang="ar-SA">
                <a:solidFill>
                  <a:srgbClr val="CCCCCC"/>
                </a:solidFill>
                <a:cs typeface="Arial" charset="0"/>
              </a:rPr>
              <a:t>‏</a:t>
            </a:r>
            <a:endParaRPr lang="en-GB">
              <a:solidFill>
                <a:srgbClr val="CCCCCC"/>
              </a:solidFill>
            </a:endParaRPr>
          </a:p>
          <a:p>
            <a:pPr marL="0" indent="0" algn="ctr">
              <a:buClr>
                <a:srgbClr val="000000"/>
              </a:buClr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>
              <a:solidFill>
                <a:srgbClr val="CCCCCC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98650" y="1517650"/>
            <a:ext cx="6343650" cy="455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282575"/>
            <a:ext cx="8609012" cy="1263650"/>
          </a:xfrm>
          <a:ln/>
        </p:spPr>
        <p:txBody>
          <a:bodyPr/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/>
              <a:t>References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0725" y="1439863"/>
            <a:ext cx="8772525" cy="4938712"/>
          </a:xfrm>
          <a:ln/>
        </p:spPr>
        <p:txBody>
          <a:bodyPr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600" i="1"/>
              <a:t>Suicide Prevention, Summary of the Evidence</a:t>
            </a:r>
            <a:r>
              <a:rPr lang="en-GB" sz="2600"/>
              <a:t> (2007) National Public Health Service for Wales</a:t>
            </a:r>
          </a:p>
          <a:p>
            <a:pPr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 sz="2600"/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600" i="1"/>
              <a:t>Self Harm: the Short Term Physical and Psychological Management in Secondry Prevention of Self Harm in Primary and Secondary Care </a:t>
            </a:r>
            <a:r>
              <a:rPr lang="en-GB" sz="2600"/>
              <a:t>(2004) NICE, London</a:t>
            </a:r>
          </a:p>
          <a:p>
            <a:pPr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 sz="2600"/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600"/>
              <a:t>King and Frost (2005) The New Forest Suicide Prevention Initiative </a:t>
            </a:r>
            <a:r>
              <a:rPr lang="en-GB" sz="2600" i="1"/>
              <a:t>Crisis</a:t>
            </a:r>
            <a:r>
              <a:rPr lang="en-GB" sz="2600"/>
              <a:t> vol 26: 1</a:t>
            </a:r>
          </a:p>
          <a:p>
            <a:pPr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 sz="2600"/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600"/>
              <a:t>Phillips DP, (1974) The influence of suggestion on suicide: substantive and theoretical implications of the Werther effect </a:t>
            </a:r>
            <a:r>
              <a:rPr lang="en-GB" sz="2600" i="1"/>
              <a:t>American Sociological review</a:t>
            </a:r>
            <a:r>
              <a:rPr lang="en-GB" sz="2600"/>
              <a:t> 39: 340-354</a:t>
            </a:r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282575"/>
            <a:ext cx="8609012" cy="1263650"/>
          </a:xfrm>
          <a:ln/>
        </p:spPr>
        <p:txBody>
          <a:bodyPr/>
          <a:lstStyle/>
          <a:p>
            <a:pPr marL="2159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dirty="0"/>
              <a:t>Project Origin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0725" y="1439863"/>
            <a:ext cx="8772525" cy="5373687"/>
          </a:xfrm>
          <a:ln/>
        </p:spPr>
        <p:txBody>
          <a:bodyPr/>
          <a:lstStyle/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>
                <a:latin typeface="Arial" charset="0"/>
              </a:rPr>
              <a:t>Timely </a:t>
            </a:r>
            <a:r>
              <a:rPr lang="en-GB" dirty="0">
                <a:latin typeface="Arial" charset="0"/>
              </a:rPr>
              <a:t>project, coincides with the </a:t>
            </a:r>
            <a:r>
              <a:rPr lang="en-GB" b="1" i="1" dirty="0">
                <a:latin typeface="Arial" charset="0"/>
                <a:ea typeface="ArialMT" pitchFamily="32" charset="0"/>
                <a:cs typeface="ArialMT" pitchFamily="32" charset="0"/>
              </a:rPr>
              <a:t>National Action Plan to Reduce Suicide and </a:t>
            </a:r>
            <a:r>
              <a:rPr lang="en-GB" dirty="0">
                <a:latin typeface="Arial" charset="0"/>
              </a:rPr>
              <a:t>Self Harm in Wales 2009-2014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dirty="0">
                <a:latin typeface="Arial" charset="0"/>
              </a:rPr>
              <a:t>300 suicide deaths annually in Wales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dirty="0">
                <a:latin typeface="Arial" charset="0"/>
              </a:rPr>
              <a:t>Especially prevalent amongst young people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dirty="0">
                <a:latin typeface="Arial" charset="0"/>
              </a:rPr>
              <a:t>Impetus for change high following Bridgend suicides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dirty="0">
                <a:latin typeface="Arial" charset="0"/>
              </a:rPr>
              <a:t>Media ban on reporting details of Bridgend cases, yet relationship between media reporting and suicidal behaviour unclear.</a:t>
            </a:r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282575"/>
            <a:ext cx="8609012" cy="1263650"/>
          </a:xfrm>
          <a:ln/>
        </p:spPr>
        <p:txBody>
          <a:bodyPr/>
          <a:lstStyle/>
          <a:p>
            <a:pPr marL="2159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/>
              <a:t>Project Aims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800225"/>
            <a:ext cx="9180513" cy="5065713"/>
          </a:xfrm>
          <a:ln/>
        </p:spPr>
        <p:txBody>
          <a:bodyPr/>
          <a:lstStyle/>
          <a:p>
            <a:pPr>
              <a:lnSpc>
                <a:spcPct val="93000"/>
              </a:lnSpc>
              <a:buSzPct val="100000"/>
              <a:buFont typeface="Wingdings" charset="2"/>
              <a:buAutoNum type="arabicPeriod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>
                <a:latin typeface="Arial" charset="0"/>
                <a:ea typeface="ArialMT" pitchFamily="32" charset="0"/>
                <a:cs typeface="ArialMT" pitchFamily="32" charset="0"/>
              </a:rPr>
              <a:t>   To study the incidence of suicide and attempted suicide in Snowdonia</a:t>
            </a:r>
          </a:p>
          <a:p>
            <a:pPr>
              <a:lnSpc>
                <a:spcPct val="93000"/>
              </a:lnSpc>
              <a:buSzPct val="100000"/>
              <a:buFont typeface="Wingdings" charset="2"/>
              <a:buAutoNum type="arabicPeriod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>
                <a:latin typeface="Arial" charset="0"/>
                <a:ea typeface="ArialMT" pitchFamily="32" charset="0"/>
                <a:cs typeface="ArialMT" pitchFamily="32" charset="0"/>
              </a:rPr>
              <a:t>   To look at Snowdonia rates of suicide in relation to other mountainous and rural areas (national parks)‏</a:t>
            </a:r>
          </a:p>
          <a:p>
            <a:pPr>
              <a:lnSpc>
                <a:spcPct val="93000"/>
              </a:lnSpc>
              <a:buSzPct val="100000"/>
              <a:buFont typeface="Wingdings" charset="2"/>
              <a:buAutoNum type="arabicPeriod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>
                <a:latin typeface="Arial" charset="0"/>
                <a:ea typeface="ArialMT" pitchFamily="32" charset="0"/>
                <a:cs typeface="ArialMT" pitchFamily="32" charset="0"/>
              </a:rPr>
              <a:t>   To see if Snowdonia is becoming a suicide hotspot</a:t>
            </a:r>
          </a:p>
          <a:p>
            <a:pPr>
              <a:lnSpc>
                <a:spcPct val="93000"/>
              </a:lnSpc>
              <a:buSzPct val="100000"/>
              <a:buFont typeface="Wingdings" charset="2"/>
              <a:buAutoNum type="arabicPeriod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>
                <a:latin typeface="Arial" charset="0"/>
                <a:ea typeface="ArialMT" pitchFamily="32" charset="0"/>
                <a:cs typeface="ArialMT" pitchFamily="32" charset="0"/>
              </a:rPr>
              <a:t>   To ascertain whether suicide rates increased (copycat suicide) following the 2008 high profile suicide of Michael Todd.</a:t>
            </a:r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282575"/>
            <a:ext cx="8609012" cy="1263650"/>
          </a:xfrm>
          <a:ln/>
        </p:spPr>
        <p:txBody>
          <a:bodyPr/>
          <a:lstStyle/>
          <a:p>
            <a:pPr marL="2159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/>
              <a:t>Method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30275" y="2101850"/>
            <a:ext cx="8418513" cy="4764088"/>
          </a:xfrm>
          <a:ln/>
        </p:spPr>
        <p:txBody>
          <a:bodyPr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/>
              <a:t>Used the YG Mountain Medicine database to identify all suicide cases, self-harm cases and suspicious deaths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/>
              <a:t>25 such cases recorded over the period March 2004- November 2010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/>
              <a:t>Method of suicide or self-harm, age and gender recorded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/>
              <a:t>Location of suicide attempt recorded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/>
              <a:t>Home address of all cases noted</a:t>
            </a:r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282575"/>
            <a:ext cx="8609012" cy="1263650"/>
          </a:xfrm>
          <a:ln/>
        </p:spPr>
        <p:txBody>
          <a:bodyPr/>
          <a:lstStyle/>
          <a:p>
            <a:pPr marL="2159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/>
              <a:t>Main Findings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41363" y="1963738"/>
            <a:ext cx="8772525" cy="4938712"/>
          </a:xfrm>
          <a:ln/>
        </p:spPr>
        <p:txBody>
          <a:bodyPr/>
          <a:lstStyle/>
          <a:p>
            <a:endParaRPr lang="en-US"/>
          </a:p>
        </p:txBody>
      </p:sp>
      <p:graphicFrame>
        <p:nvGraphicFramePr>
          <p:cNvPr id="7171" name="Object 3"/>
          <p:cNvGraphicFramePr>
            <a:graphicFrameLocks noChangeAspect="1"/>
          </p:cNvGraphicFramePr>
          <p:nvPr/>
        </p:nvGraphicFramePr>
        <p:xfrm>
          <a:off x="720725" y="1619250"/>
          <a:ext cx="8707438" cy="5256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r:id="rId4" imgW="8707320" imgH="4897440" progId="">
                  <p:embed/>
                </p:oleObj>
              </mc:Choice>
              <mc:Fallback>
                <p:oleObj r:id="rId4" imgW="8707320" imgH="489744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0725" y="1619250"/>
                        <a:ext cx="8707438" cy="5256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720725" y="-179388"/>
            <a:ext cx="8609013" cy="1263651"/>
          </a:xfrm>
          <a:ln/>
        </p:spPr>
        <p:txBody>
          <a:bodyPr/>
          <a:lstStyle/>
          <a:p>
            <a:pPr marL="2159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/>
              <a:t>Main Findings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30275" y="2101850"/>
            <a:ext cx="8418513" cy="4764088"/>
          </a:xfrm>
          <a:ln/>
        </p:spPr>
        <p:txBody>
          <a:bodyPr/>
          <a:lstStyle/>
          <a:p>
            <a:pPr marL="503238" indent="-4318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/>
              <a:t>METHOD – Overdose in 50% of cases</a:t>
            </a:r>
          </a:p>
          <a:p>
            <a:pPr marL="503238" indent="-4318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/>
              <a:t>AGE – 40-45 most common age group</a:t>
            </a:r>
          </a:p>
          <a:p>
            <a:pPr marL="503238" indent="-4318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/>
              <a:t>GENDER – 70:30 Male:Female ratio</a:t>
            </a:r>
          </a:p>
          <a:p>
            <a:pPr marL="503238" indent="-4318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/>
              <a:t>LOCATION – 53% Found on Snowdon itself</a:t>
            </a:r>
          </a:p>
          <a:p>
            <a:pPr marL="503238" indent="-4318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/>
              <a:t>PREMEDITATION – 63% of cases came from England</a:t>
            </a:r>
          </a:p>
          <a:p>
            <a:pPr marL="503238" indent="-4318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/>
              <a:t>PREVIOUS ATTEMPTS -52% of cases known to mental health services prior to attempt</a:t>
            </a:r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282575"/>
            <a:ext cx="8609012" cy="1263650"/>
          </a:xfrm>
          <a:ln/>
        </p:spPr>
        <p:txBody>
          <a:bodyPr/>
          <a:lstStyle/>
          <a:p>
            <a:pPr marL="2159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/>
              <a:t>Inferences from results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30275" y="2101850"/>
            <a:ext cx="8418513" cy="4764088"/>
          </a:xfrm>
          <a:ln/>
        </p:spPr>
        <p:txBody>
          <a:bodyPr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/>
              <a:t>Snowdonia </a:t>
            </a:r>
            <a:r>
              <a:rPr lang="en-GB" i="1"/>
              <a:t>is a suicide hotspot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i="1"/>
              <a:t>Sustained increase in suicides since the Todd case supports the existence of the copycat effect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i="1"/>
              <a:t>Rural location attractive to vulnerable              individuals, especially men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i="1"/>
              <a:t>No clear data on the incidence of suicide in   other national parks but this project provides a baseline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i="1"/>
              <a:t>Snowdon itself seems to hold iconic lure for   suicide attempts</a:t>
            </a:r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282575"/>
            <a:ext cx="8609012" cy="1263650"/>
          </a:xfrm>
          <a:ln/>
        </p:spPr>
        <p:txBody>
          <a:bodyPr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/>
              <a:t>A Word on the Copycat effect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87375" y="1439863"/>
            <a:ext cx="8772525" cy="5868987"/>
          </a:xfrm>
          <a:ln/>
        </p:spPr>
        <p:txBody>
          <a:bodyPr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The Copycat or Werther effect describes the situation where an observer copies behaviour they have seen modelled in the media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Celebrity status of suicide victim has shown to be particularly influential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Current thinking suggests style of media reporting is key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Media is thought to have a protective effect in some cases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Many countries have now instigated media guidance to encourage 'responsible' media coverage of suicide</a:t>
            </a:r>
          </a:p>
          <a:p>
            <a:pPr lvl="4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 sz="3200"/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282575"/>
            <a:ext cx="8609012" cy="1263650"/>
          </a:xfrm>
          <a:ln/>
        </p:spPr>
        <p:txBody>
          <a:bodyPr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/>
              <a:t>Recommendations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41363" y="1963738"/>
            <a:ext cx="8772525" cy="4938712"/>
          </a:xfrm>
          <a:ln/>
        </p:spPr>
        <p:txBody>
          <a:bodyPr/>
          <a:lstStyle/>
          <a:p>
            <a:pPr marL="0" indent="0">
              <a:buClr>
                <a:srgbClr val="000000"/>
              </a:buClr>
              <a:buSzPct val="100000"/>
              <a:buFont typeface="Wingdings" charset="2"/>
              <a:buAutoNum type="arabicPeriod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Trial of preventative measures to discourage suicidal behaviour </a:t>
            </a:r>
          </a:p>
          <a:p>
            <a:pPr marL="0" indent="0">
              <a:buClr>
                <a:srgbClr val="000000"/>
              </a:buClr>
              <a:buSzPct val="100000"/>
              <a:buFont typeface="Wingdings" charset="2"/>
              <a:buAutoNum type="arabicPeriod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MRT teams to provide treatment for suspected overdoses</a:t>
            </a:r>
          </a:p>
          <a:p>
            <a:pPr marL="0" indent="0">
              <a:buClr>
                <a:srgbClr val="000000"/>
              </a:buClr>
              <a:buSzPct val="100000"/>
              <a:buFont typeface="Wingdings" charset="2"/>
              <a:buAutoNum type="arabicPeriod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Mind Cymru offer free training in suicide intervention skills for emergency services dealing with suicidal patients</a:t>
            </a:r>
          </a:p>
          <a:p>
            <a:pPr marL="0" indent="0">
              <a:buClr>
                <a:srgbClr val="000000"/>
              </a:buClr>
              <a:buSzPct val="100000"/>
              <a:buFont typeface="Wingdings" charset="2"/>
              <a:buAutoNum type="arabicPeriod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Similar research in other national parks is necessary to quantify the scale of the problem in such areas </a:t>
            </a:r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msmincho"/>
        <a:cs typeface="msmincho"/>
      </a:majorFont>
      <a:minorFont>
        <a:latin typeface="Times New Roman"/>
        <a:ea typeface="msmincho"/>
        <a:cs typeface="msmincho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719138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719138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514</Words>
  <Application>Microsoft Office PowerPoint</Application>
  <PresentationFormat>Custom</PresentationFormat>
  <Paragraphs>64</Paragraphs>
  <Slides>10</Slides>
  <Notes>10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Suicide In Snowdonia,  Is it dying out?  </vt:lpstr>
      <vt:lpstr>Project Origin</vt:lpstr>
      <vt:lpstr>Project Aims</vt:lpstr>
      <vt:lpstr>Method</vt:lpstr>
      <vt:lpstr>Main Findings</vt:lpstr>
      <vt:lpstr>Main Findings</vt:lpstr>
      <vt:lpstr>Inferences from results</vt:lpstr>
      <vt:lpstr>A Word on the Copycat effect</vt:lpstr>
      <vt:lpstr>Recommendations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Suicide In Snowdonia,  Is it dying out?</dc:title>
  <dc:creator>MREW</dc:creator>
  <dc:description>General introduction of a new product taking customer wishes into account</dc:description>
  <cp:lastModifiedBy>Le Noury,Joanna Constance</cp:lastModifiedBy>
  <cp:revision>2</cp:revision>
  <dcterms:modified xsi:type="dcterms:W3CDTF">2012-06-13T15:17:55Z</dcterms:modified>
</cp:coreProperties>
</file>