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745" r:id="rId2"/>
    <p:sldId id="269" r:id="rId3"/>
    <p:sldId id="792" r:id="rId4"/>
    <p:sldId id="796" r:id="rId5"/>
    <p:sldId id="393" r:id="rId6"/>
    <p:sldId id="413" r:id="rId7"/>
    <p:sldId id="800" r:id="rId8"/>
    <p:sldId id="267" r:id="rId9"/>
    <p:sldId id="294" r:id="rId10"/>
    <p:sldId id="737" r:id="rId11"/>
    <p:sldId id="284" r:id="rId12"/>
    <p:sldId id="271" r:id="rId13"/>
    <p:sldId id="798" r:id="rId14"/>
    <p:sldId id="280" r:id="rId15"/>
    <p:sldId id="741" r:id="rId16"/>
    <p:sldId id="742" r:id="rId17"/>
    <p:sldId id="743" r:id="rId18"/>
    <p:sldId id="799" r:id="rId19"/>
    <p:sldId id="797" r:id="rId20"/>
    <p:sldId id="598" r:id="rId21"/>
    <p:sldId id="7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B0C"/>
    <a:srgbClr val="B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3907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2D70-C9BF-497E-8B34-7B935AE6FC2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AB36-6EAC-4542-BD84-AF0250BECDF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17296-99C7-40E8-A4D9-EE88A166A05F}"/>
              </a:ext>
            </a:extLst>
          </p:cNvPr>
          <p:cNvSpPr txBox="1"/>
          <p:nvPr/>
        </p:nvSpPr>
        <p:spPr>
          <a:xfrm>
            <a:off x="1876825" y="678097"/>
            <a:ext cx="840005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Post SSRI EBM Dysfunction</a:t>
            </a:r>
          </a:p>
          <a:p>
            <a:pPr algn="ctr"/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David Healy</a:t>
            </a:r>
          </a:p>
          <a:p>
            <a:pPr algn="ctr"/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Art by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Billiam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James</a:t>
            </a:r>
          </a:p>
        </p:txBody>
      </p:sp>
    </p:spTree>
    <p:extLst>
      <p:ext uri="{BB962C8B-B14F-4D97-AF65-F5344CB8AC3E}">
        <p14:creationId xmlns:p14="http://schemas.microsoft.com/office/powerpoint/2010/main" val="11968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B65B19-4EDD-4F11-8C6D-49EFC278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23" y="0"/>
            <a:ext cx="4031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1575" y="126595"/>
            <a:ext cx="69030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I took Finasteride for 16 years without any side-effects. Stopped 7 months ago and all hell broke loose. Some of the side-effects I got are no libido, cold testicles, pain around penis and </a:t>
            </a:r>
            <a:r>
              <a:rPr lang="en-GB" sz="2750">
                <a:latin typeface="Arial" panose="020B0604020202020204" pitchFamily="34" charset="0"/>
                <a:cs typeface="Arial" panose="020B0604020202020204" pitchFamily="34" charset="0"/>
              </a:rPr>
              <a:t>anus, erectile </a:t>
            </a:r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dysfunction, tingling, numbness... </a:t>
            </a:r>
          </a:p>
          <a:p>
            <a:endParaRPr lang="en-GB"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life is not very good these days.</a:t>
            </a:r>
          </a:p>
          <a:p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I am married with beautiful children. They have lost their father. If I can do anything </a:t>
            </a:r>
          </a:p>
          <a:p>
            <a:r>
              <a:rPr lang="en-GB" sz="2750" dirty="0">
                <a:latin typeface="Arial" panose="020B0604020202020204" pitchFamily="34" charset="0"/>
                <a:cs typeface="Arial" panose="020B0604020202020204" pitchFamily="34" charset="0"/>
              </a:rPr>
              <a:t>to help don’t hesitate to get in touch.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075" y="5760043"/>
            <a:ext cx="1905000" cy="962025"/>
          </a:xfrm>
          <a:prstGeom prst="rect">
            <a:avLst/>
          </a:prstGeom>
        </p:spPr>
      </p:pic>
      <p:pic>
        <p:nvPicPr>
          <p:cNvPr id="5" name="Picture 4" descr="AdamEveOnProz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60344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statue of a person&#10;&#10;Description automatically generated">
            <a:extLst>
              <a:ext uri="{FF2B5EF4-FFF2-40B4-BE49-F238E27FC236}">
                <a16:creationId xmlns:a16="http://schemas.microsoft.com/office/drawing/2014/main" id="{0A6C1FCB-AE04-48C3-8312-5C521309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5649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668148E6-8BB9-4F55-A5D8-C36E1A09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5832475"/>
            <a:ext cx="1905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>
            <a:extLst>
              <a:ext uri="{FF2B5EF4-FFF2-40B4-BE49-F238E27FC236}">
                <a16:creationId xmlns:a16="http://schemas.microsoft.com/office/drawing/2014/main" id="{B5A54705-D938-4475-9340-43F637B4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01" y="165100"/>
            <a:ext cx="551304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Genital Numbing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Muted Orgasm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Loss of Function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Loss of Libido</a:t>
            </a:r>
          </a:p>
          <a:p>
            <a:pPr algn="ctr" eaLnBrk="1" hangingPunct="1"/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Emotional Disconnection</a:t>
            </a:r>
          </a:p>
          <a:p>
            <a:pPr algn="ctr" eaLnBrk="1" hangingPunct="1"/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Post-Finasteride Syndrome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PFS – 2011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 Retinoid Syndrome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PRSD 2014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0F05B3D-FF2E-4818-B96E-F2BD1BE8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1" y="67424"/>
            <a:ext cx="4625801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39FA0-3BC5-46C4-A4D9-6B4A60CD96D3}"/>
              </a:ext>
            </a:extLst>
          </p:cNvPr>
          <p:cNvSpPr txBox="1"/>
          <p:nvPr/>
        </p:nvSpPr>
        <p:spPr>
          <a:xfrm>
            <a:off x="6554913" y="1458932"/>
            <a:ext cx="48494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Medical Assistance in Dying (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MAiD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RxISK Prize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Sex and EBM</a:t>
            </a:r>
          </a:p>
        </p:txBody>
      </p:sp>
    </p:spTree>
    <p:extLst>
      <p:ext uri="{BB962C8B-B14F-4D97-AF65-F5344CB8AC3E}">
        <p14:creationId xmlns:p14="http://schemas.microsoft.com/office/powerpoint/2010/main" val="352883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nowledgenuts.com/wp-content/uploads/2014/06/Execution_of_Sir_Walter_Raleigh-438x205.jpg">
            <a:extLst>
              <a:ext uri="{FF2B5EF4-FFF2-40B4-BE49-F238E27FC236}">
                <a16:creationId xmlns:a16="http://schemas.microsoft.com/office/drawing/2014/main" id="{E34B4D19-CC08-4A98-96D9-077793A6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r="28085"/>
          <a:stretch>
            <a:fillRect/>
          </a:stretch>
        </p:blipFill>
        <p:spPr bwMode="auto">
          <a:xfrm>
            <a:off x="692150" y="182563"/>
            <a:ext cx="606425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598D93F4-9610-4B86-8652-0FD77511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5832475"/>
            <a:ext cx="1905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128A66D0-805D-4C56-B3FD-7EA4BD8B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1363663"/>
            <a:ext cx="38481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WALTER RALEIGH</a:t>
            </a:r>
          </a:p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1618</a:t>
            </a:r>
          </a:p>
          <a:p>
            <a:pPr algn="ctr" eaLnBrk="1" hangingPunct="1"/>
            <a:endParaRPr lang="en-GB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Hearsay</a:t>
            </a:r>
          </a:p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Anecdotes</a:t>
            </a:r>
          </a:p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</a:p>
        </p:txBody>
      </p:sp>
    </p:spTree>
    <p:extLst>
      <p:ext uri="{BB962C8B-B14F-4D97-AF65-F5344CB8AC3E}">
        <p14:creationId xmlns:p14="http://schemas.microsoft.com/office/powerpoint/2010/main" val="203886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BA3E7A1B-F5A1-4A00-B199-4C7777B5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1066" r="9451" b="6670"/>
          <a:stretch>
            <a:fillRect/>
          </a:stretch>
        </p:blipFill>
        <p:spPr bwMode="auto">
          <a:xfrm>
            <a:off x="47625" y="9525"/>
            <a:ext cx="98774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AB541B30-7098-4E20-B549-51E9852F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5822950"/>
            <a:ext cx="1905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AF48F4F6-FDFA-4F9D-85EF-EA59CB9D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320" y="1410343"/>
            <a:ext cx="20762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PETITION</a:t>
            </a:r>
          </a:p>
          <a:p>
            <a:pPr algn="ctr" eaLnBrk="1" hangingPunct="1"/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BENEFIT </a:t>
            </a:r>
          </a:p>
          <a:p>
            <a:pPr algn="ctr" eaLnBrk="1" hangingPunct="1"/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RCTs</a:t>
            </a:r>
          </a:p>
        </p:txBody>
      </p:sp>
    </p:spTree>
    <p:extLst>
      <p:ext uri="{BB962C8B-B14F-4D97-AF65-F5344CB8AC3E}">
        <p14:creationId xmlns:p14="http://schemas.microsoft.com/office/powerpoint/2010/main" val="14627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E0235AEE-ECA6-48A1-89BE-B05C35FA3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1" y="67424"/>
            <a:ext cx="4625801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2DEE8D3C-C236-487F-B369-7CF38082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5832475"/>
            <a:ext cx="1905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rxisk.org/wp-content/uploads/2019/05/8198.cover-source.jpg">
            <a:extLst>
              <a:ext uri="{FF2B5EF4-FFF2-40B4-BE49-F238E27FC236}">
                <a16:creationId xmlns:a16="http://schemas.microsoft.com/office/drawing/2014/main" id="{EE62F69D-AC49-4CEC-A288-942321CD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72" y="131763"/>
            <a:ext cx="6157181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0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804FC4-FDFF-49E3-B08E-F0183996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17" y="0"/>
            <a:ext cx="459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804FC4-FDFF-49E3-B08E-F0183996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1" y="0"/>
            <a:ext cx="45997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684A0-54E6-430B-9271-0CB64CEAFCEC}"/>
              </a:ext>
            </a:extLst>
          </p:cNvPr>
          <p:cNvSpPr txBox="1"/>
          <p:nvPr/>
        </p:nvSpPr>
        <p:spPr>
          <a:xfrm>
            <a:off x="6213392" y="2547991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Life is a Bidet, Old Chum, </a:t>
            </a: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Come to the Bidet</a:t>
            </a:r>
          </a:p>
        </p:txBody>
      </p:sp>
    </p:spTree>
    <p:extLst>
      <p:ext uri="{BB962C8B-B14F-4D97-AF65-F5344CB8AC3E}">
        <p14:creationId xmlns:p14="http://schemas.microsoft.com/office/powerpoint/2010/main" val="338952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AC21B90-4D17-477A-8913-EAAFB1CA1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F32F1-8807-4DC8-B3C1-E18474181FA8}"/>
              </a:ext>
            </a:extLst>
          </p:cNvPr>
          <p:cNvSpPr txBox="1"/>
          <p:nvPr/>
        </p:nvSpPr>
        <p:spPr>
          <a:xfrm>
            <a:off x="125022" y="136243"/>
            <a:ext cx="119683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Spectre is haunting Europe… the spectre of dissent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do not become a ‘dissident’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just because you decide one day to take up this most unusual career.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are thrown into it by your personal sense of responsibility…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are cast out of the existing structures and placed in a position of conflict with them.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begins as an attempt to do your work well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ends with being branded an enemy of society. …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dissident is not seeking power.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has no desire for office and does not gather votes.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does not attempt to charm the public.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offers nothing and promises nothing.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can offer, if anything, only his own skin—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offers it solely because he has no other way of affirming the truth he stands for.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 actions simply articulate his dignity as a citizen, regardless of the cost.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Vaclav Havel, The Power of the Powerless, 1978</a:t>
            </a:r>
          </a:p>
        </p:txBody>
      </p:sp>
    </p:spTree>
    <p:extLst>
      <p:ext uri="{BB962C8B-B14F-4D97-AF65-F5344CB8AC3E}">
        <p14:creationId xmlns:p14="http://schemas.microsoft.com/office/powerpoint/2010/main" val="245176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emmottontechnology.com/wp-content/uploads/2012/12/bureaucrat1.jpg">
            <a:extLst>
              <a:ext uri="{FF2B5EF4-FFF2-40B4-BE49-F238E27FC236}">
                <a16:creationId xmlns:a16="http://schemas.microsoft.com/office/drawing/2014/main" id="{95196E40-C869-4BA0-A9FD-8087865C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620714"/>
            <a:ext cx="7818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2">
            <a:extLst>
              <a:ext uri="{FF2B5EF4-FFF2-40B4-BE49-F238E27FC236}">
                <a16:creationId xmlns:a16="http://schemas.microsoft.com/office/drawing/2014/main" id="{6B2E8E65-84A2-4663-ADAD-F5BFB81F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271" y="4337356"/>
            <a:ext cx="5327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You can lead a Bureaucrat to Paper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But you can’t make him think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E3FABB6-CE0A-4619-AFC1-2C7DC20D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7" y="44699"/>
            <a:ext cx="10052626" cy="67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E3FABB6-CE0A-4619-AFC1-2C7DC20DE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8"/>
          <a:stretch/>
        </p:blipFill>
        <p:spPr>
          <a:xfrm>
            <a:off x="319907" y="89398"/>
            <a:ext cx="5715133" cy="6768602"/>
          </a:xfrm>
          <a:prstGeom prst="rect">
            <a:avLst/>
          </a:prstGeom>
        </p:spPr>
      </p:pic>
      <p:pic>
        <p:nvPicPr>
          <p:cNvPr id="5" name="Picture 2" descr="Image result for rickety bridge&quot;">
            <a:extLst>
              <a:ext uri="{FF2B5EF4-FFF2-40B4-BE49-F238E27FC236}">
                <a16:creationId xmlns:a16="http://schemas.microsoft.com/office/drawing/2014/main" id="{D55A9CF1-C8CE-49BA-B10E-F9BAC733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8" y="0"/>
            <a:ext cx="4618522" cy="69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00px-Bidet_top">
            <a:extLst>
              <a:ext uri="{FF2B5EF4-FFF2-40B4-BE49-F238E27FC236}">
                <a16:creationId xmlns:a16="http://schemas.microsoft.com/office/drawing/2014/main" id="{B049C4B8-8215-4B53-944E-B44CBB65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 b="4861"/>
          <a:stretch>
            <a:fillRect/>
          </a:stretch>
        </p:blipFill>
        <p:spPr bwMode="auto">
          <a:xfrm>
            <a:off x="6227763" y="0"/>
            <a:ext cx="4478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shower1">
            <a:extLst>
              <a:ext uri="{FF2B5EF4-FFF2-40B4-BE49-F238E27FC236}">
                <a16:creationId xmlns:a16="http://schemas.microsoft.com/office/drawing/2014/main" id="{829D117E-0B0B-4524-9DF8-95799532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467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0A29F-0408-4755-B455-CFAFD9BF47E2}"/>
              </a:ext>
            </a:extLst>
          </p:cNvPr>
          <p:cNvSpPr txBox="1"/>
          <p:nvPr/>
        </p:nvSpPr>
        <p:spPr>
          <a:xfrm>
            <a:off x="6333886" y="276589"/>
            <a:ext cx="57542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plural of anecdotes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is not data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Journals Changed</a:t>
            </a: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Drugs Bulletins Changed</a:t>
            </a: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Guidelines - Benefits</a:t>
            </a:r>
          </a:p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Harms Vanished</a:t>
            </a: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Scientific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71FC3-3FFD-4C0E-8566-8AD74BB45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8" r="38298"/>
          <a:stretch/>
        </p:blipFill>
        <p:spPr>
          <a:xfrm>
            <a:off x="32562" y="0"/>
            <a:ext cx="598173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6523D-F8E0-4A66-90BD-30929EAAA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33" y="5746602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A56B7BA-DF16-4195-B6A8-2BFBDF7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ank ayd">
            <a:extLst>
              <a:ext uri="{FF2B5EF4-FFF2-40B4-BE49-F238E27FC236}">
                <a16:creationId xmlns:a16="http://schemas.microsoft.com/office/drawing/2014/main" id="{4214EB5C-68E2-426D-90DE-3D2AD140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8138"/>
            <a:ext cx="83629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7A08DDD9-6CA6-45C6-A0C6-97A2A77C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2386013"/>
            <a:ext cx="344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AMITRIPTYLINE </a:t>
            </a:r>
          </a:p>
          <a:p>
            <a:pPr algn="ctr" eaLnBrk="1" hangingPunct="1"/>
            <a:endParaRPr lang="en-GB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4F1DA5FD-3479-4456-9F63-55B6A61E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5832475"/>
            <a:ext cx="1905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_narratively_sp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75013"/>
            <a:ext cx="5730070" cy="66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1559" y="296212"/>
            <a:ext cx="467256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SSRIs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GABAPENTIN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OPIOIDS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BOTOX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LEUPROLIDE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PELVIC PHYSIOTHERAPY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CLITORIDECTOMY 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PUDENDAL NERVE ABLATION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TMS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84" y="5794218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377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healy</dc:creator>
  <cp:lastModifiedBy>david healy</cp:lastModifiedBy>
  <cp:revision>159</cp:revision>
  <dcterms:created xsi:type="dcterms:W3CDTF">2017-10-26T08:40:00Z</dcterms:created>
  <dcterms:modified xsi:type="dcterms:W3CDTF">2021-02-10T19:37:51Z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